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6" r:id="rId35"/>
    <p:sldId id="291" r:id="rId36"/>
    <p:sldId id="297" r:id="rId37"/>
    <p:sldId id="292" r:id="rId38"/>
    <p:sldId id="293" r:id="rId39"/>
    <p:sldId id="298" r:id="rId40"/>
    <p:sldId id="299" r:id="rId41"/>
    <p:sldId id="294" r:id="rId42"/>
    <p:sldId id="300" r:id="rId43"/>
    <p:sldId id="295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69B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0BB-649A-45FC-A722-2D01DA1AD5B5}" type="datetimeFigureOut">
              <a:rPr lang="it-IT" smtClean="0"/>
              <a:pPr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FD50-30B1-468B-982B-AA5FEA885E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0BB-649A-45FC-A722-2D01DA1AD5B5}" type="datetimeFigureOut">
              <a:rPr lang="it-IT" smtClean="0"/>
              <a:pPr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FD50-30B1-468B-982B-AA5FEA885E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0BB-649A-45FC-A722-2D01DA1AD5B5}" type="datetimeFigureOut">
              <a:rPr lang="it-IT" smtClean="0"/>
              <a:pPr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FD50-30B1-468B-982B-AA5FEA885E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0BB-649A-45FC-A722-2D01DA1AD5B5}" type="datetimeFigureOut">
              <a:rPr lang="it-IT" smtClean="0"/>
              <a:pPr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FD50-30B1-468B-982B-AA5FEA885E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0BB-649A-45FC-A722-2D01DA1AD5B5}" type="datetimeFigureOut">
              <a:rPr lang="it-IT" smtClean="0"/>
              <a:pPr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FD50-30B1-468B-982B-AA5FEA885E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0BB-649A-45FC-A722-2D01DA1AD5B5}" type="datetimeFigureOut">
              <a:rPr lang="it-IT" smtClean="0"/>
              <a:pPr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FD50-30B1-468B-982B-AA5FEA885E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0BB-649A-45FC-A722-2D01DA1AD5B5}" type="datetimeFigureOut">
              <a:rPr lang="it-IT" smtClean="0"/>
              <a:pPr/>
              <a:t>21/10/2020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FD50-30B1-468B-982B-AA5FEA885E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0BB-649A-45FC-A722-2D01DA1AD5B5}" type="datetimeFigureOut">
              <a:rPr lang="it-IT" smtClean="0"/>
              <a:pPr/>
              <a:t>21/10/2020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FD50-30B1-468B-982B-AA5FEA885E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0BB-649A-45FC-A722-2D01DA1AD5B5}" type="datetimeFigureOut">
              <a:rPr lang="it-IT" smtClean="0"/>
              <a:pPr/>
              <a:t>21/10/2020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FD50-30B1-468B-982B-AA5FEA885E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0BB-649A-45FC-A722-2D01DA1AD5B5}" type="datetimeFigureOut">
              <a:rPr lang="it-IT" smtClean="0"/>
              <a:pPr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FD50-30B1-468B-982B-AA5FEA885E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10BB-649A-45FC-A722-2D01DA1AD5B5}" type="datetimeFigureOut">
              <a:rPr lang="it-IT" smtClean="0"/>
              <a:pPr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FD50-30B1-468B-982B-AA5FEA885E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E10BB-649A-45FC-A722-2D01DA1AD5B5}" type="datetimeFigureOut">
              <a:rPr lang="it-IT" smtClean="0"/>
              <a:pPr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FD50-30B1-468B-982B-AA5FEA885ED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4" y="2000240"/>
            <a:ext cx="4000496" cy="1470025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RIVOLUZIONE RUSSA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61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87703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714744" y="5857892"/>
            <a:ext cx="2089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RASPUTIN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6944" b="6944"/>
          <a:stretch>
            <a:fillRect/>
          </a:stretch>
        </p:blipFill>
        <p:spPr bwMode="auto">
          <a:xfrm>
            <a:off x="0" y="0"/>
            <a:ext cx="9144063" cy="4429156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1928802"/>
            <a:ext cx="9144000" cy="2500330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85720" y="2000240"/>
            <a:ext cx="87154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</a:rPr>
              <a:t>1905</a:t>
            </a:r>
          </a:p>
          <a:p>
            <a:pPr algn="just"/>
            <a:endParaRPr lang="it-IT" sz="3200" b="1" dirty="0" smtClean="0"/>
          </a:p>
          <a:p>
            <a:pPr algn="ctr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MALCONTENTO</a:t>
            </a:r>
          </a:p>
          <a:p>
            <a:pPr algn="ctr">
              <a:buFontTx/>
              <a:buChar char="-"/>
            </a:pPr>
            <a:r>
              <a:rPr lang="it-IT" sz="6000" b="1" dirty="0" smtClean="0"/>
              <a:t> MISERIA</a:t>
            </a:r>
          </a:p>
          <a:p>
            <a:pPr algn="ctr">
              <a:buFontTx/>
              <a:buChar char="-"/>
            </a:pPr>
            <a:r>
              <a:rPr lang="it-IT" sz="6000" b="1" dirty="0"/>
              <a:t> </a:t>
            </a:r>
            <a:r>
              <a:rPr lang="it-IT" sz="6000" b="1" dirty="0" smtClean="0"/>
              <a:t>sconfitta col GIAPPONE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7577" r="17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571604" y="2643182"/>
            <a:ext cx="7143800" cy="2862322"/>
          </a:xfrm>
          <a:prstGeom prst="rect">
            <a:avLst/>
          </a:prstGeom>
          <a:solidFill>
            <a:srgbClr val="FFFFFF">
              <a:alpha val="61961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SCIOPERI</a:t>
            </a:r>
          </a:p>
          <a:p>
            <a:pPr algn="ctr"/>
            <a:r>
              <a:rPr lang="it-IT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MANIFESTAZIONI</a:t>
            </a:r>
          </a:p>
          <a:p>
            <a:pPr algn="ctr"/>
            <a:r>
              <a:rPr lang="it-IT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AMMUTINAMENTI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3296"/>
          <a:stretch>
            <a:fillRect/>
          </a:stretch>
        </p:blipFill>
        <p:spPr bwMode="auto">
          <a:xfrm>
            <a:off x="-1" y="0"/>
            <a:ext cx="9144001" cy="521495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14282" y="5429264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</a:rPr>
              <a:t>DOMENICA </a:t>
            </a:r>
            <a:r>
              <a:rPr lang="it-IT" sz="6000" b="1" dirty="0" err="1" smtClean="0">
                <a:solidFill>
                  <a:srgbClr val="FF0000"/>
                </a:solidFill>
              </a:rPr>
              <a:t>DI</a:t>
            </a:r>
            <a:r>
              <a:rPr lang="it-IT" sz="6000" b="1" dirty="0" smtClean="0">
                <a:solidFill>
                  <a:srgbClr val="FF0000"/>
                </a:solidFill>
              </a:rPr>
              <a:t> SANGUE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42852"/>
            <a:ext cx="3214710" cy="3214711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14282" y="3214686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CONCESSIONI</a:t>
            </a:r>
          </a:p>
          <a:p>
            <a:pPr algn="ctr">
              <a:buFontTx/>
              <a:buChar char="-"/>
            </a:pPr>
            <a:r>
              <a:rPr lang="it-IT" sz="6000" b="1" dirty="0" smtClean="0"/>
              <a:t>Libertà di espressione</a:t>
            </a:r>
          </a:p>
          <a:p>
            <a:pPr algn="ctr">
              <a:buFontTx/>
              <a:buChar char="-"/>
            </a:pPr>
            <a:r>
              <a:rPr lang="it-IT" sz="6000" b="1" dirty="0"/>
              <a:t> </a:t>
            </a:r>
            <a:r>
              <a:rPr lang="it-IT" sz="6000" b="1" dirty="0" smtClean="0"/>
              <a:t>DUMA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142852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1914-7</a:t>
            </a:r>
          </a:p>
          <a:p>
            <a:pPr algn="ctr"/>
            <a:r>
              <a:rPr lang="it-IT" sz="6000" b="1" dirty="0" smtClean="0"/>
              <a:t>PERDITE TERRITORIALI</a:t>
            </a:r>
          </a:p>
          <a:p>
            <a:pPr algn="ctr"/>
            <a:r>
              <a:rPr lang="it-IT" sz="6000" b="1" dirty="0" smtClean="0"/>
              <a:t>AUMENTO DELLA MISERIA</a:t>
            </a:r>
            <a:endParaRPr lang="it-IT" sz="6000" b="1" dirty="0"/>
          </a:p>
        </p:txBody>
      </p:sp>
      <p:pic>
        <p:nvPicPr>
          <p:cNvPr id="286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928934"/>
            <a:ext cx="6759890" cy="359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2676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2500330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85720" y="142852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8 MARZO 1917</a:t>
            </a:r>
          </a:p>
          <a:p>
            <a:pPr algn="ctr"/>
            <a:r>
              <a:rPr lang="it-IT" sz="6000" b="1" dirty="0" smtClean="0"/>
              <a:t>(23 febbraio)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2676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2928934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85720" y="142852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PIETROGRADO</a:t>
            </a:r>
          </a:p>
          <a:p>
            <a:pPr algn="ctr"/>
            <a:r>
              <a:rPr lang="it-IT" sz="6000" b="1" dirty="0" smtClean="0"/>
              <a:t>SCIOPERO DELLE DONNE DELL’INDUSTRIA TESSILE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2676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2928934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14282" y="28572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DIVENTA</a:t>
            </a:r>
          </a:p>
          <a:p>
            <a:pPr algn="ctr"/>
            <a:r>
              <a:rPr lang="it-IT" sz="6000" b="1" dirty="0" smtClean="0"/>
              <a:t>SCIOPERO GENERALE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28572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LO ZAR FA INTERVENIRE L’</a:t>
            </a:r>
            <a:r>
              <a:rPr lang="it-IT" sz="6000" b="1" dirty="0" err="1" smtClean="0"/>
              <a:t>ESERCITO…</a:t>
            </a:r>
            <a:endParaRPr lang="it-IT" sz="6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4282" y="4500570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… CHE SI UNISCE ALLA FOLLA</a:t>
            </a:r>
            <a:endParaRPr lang="it-IT" sz="6000" b="1" dirty="0"/>
          </a:p>
        </p:txBody>
      </p:sp>
      <p:pic>
        <p:nvPicPr>
          <p:cNvPr id="317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214554"/>
            <a:ext cx="2735777" cy="2328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357166"/>
            <a:ext cx="9144000" cy="6096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C3D69B">
              <a:alpha val="87059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rgbClr val="C3D69B">
              <a:alpha val="87059"/>
            </a:srgbClr>
          </a:solidFill>
          <a:ln>
            <a:solidFill>
              <a:srgbClr val="C3D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42844" y="285728"/>
            <a:ext cx="87154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RUSSIA </a:t>
            </a:r>
            <a:r>
              <a:rPr lang="it-IT" sz="4000" b="1" dirty="0" smtClean="0"/>
              <a:t>ARRETRATA</a:t>
            </a:r>
          </a:p>
          <a:p>
            <a:endParaRPr lang="it-IT" sz="4000" dirty="0"/>
          </a:p>
          <a:p>
            <a:endParaRPr lang="it-IT" sz="4000" dirty="0" smtClean="0"/>
          </a:p>
          <a:p>
            <a:endParaRPr lang="it-IT" sz="4000" dirty="0"/>
          </a:p>
          <a:p>
            <a:endParaRPr lang="it-IT" sz="4000" dirty="0" smtClean="0"/>
          </a:p>
          <a:p>
            <a:endParaRPr lang="it-IT" sz="4000" dirty="0"/>
          </a:p>
          <a:p>
            <a:endParaRPr lang="it-IT" sz="4000" dirty="0" smtClean="0"/>
          </a:p>
          <a:p>
            <a:endParaRPr lang="it-IT" sz="4000" dirty="0"/>
          </a:p>
          <a:p>
            <a:endParaRPr lang="it-IT" sz="4000" dirty="0" smtClean="0"/>
          </a:p>
          <a:p>
            <a:pPr algn="r"/>
            <a:r>
              <a:rPr lang="it-IT" sz="4000" dirty="0" smtClean="0"/>
              <a:t>E’ UN PAESE QUASI </a:t>
            </a:r>
            <a:r>
              <a:rPr lang="it-IT" sz="4000" b="1" dirty="0" smtClean="0"/>
              <a:t>FEUDALE</a:t>
            </a:r>
            <a:endParaRPr lang="it-I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313014" cy="6286544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2214554"/>
            <a:ext cx="9144000" cy="1857388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14282" y="2143116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IN 5 GIORNI CADE L’IMPERO RUSSO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0602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4929190" y="1928802"/>
            <a:ext cx="40004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RIVOLUZIONE </a:t>
            </a:r>
          </a:p>
          <a:p>
            <a:pPr algn="ctr"/>
            <a:r>
              <a:rPr lang="it-IT" sz="4400" b="1" dirty="0" smtClean="0"/>
              <a:t>“DAL BASSO”</a:t>
            </a:r>
          </a:p>
          <a:p>
            <a:pPr algn="ctr"/>
            <a:r>
              <a:rPr lang="it-IT" sz="3200" i="1" dirty="0" smtClean="0"/>
              <a:t>(senza la guida di partiti politici)</a:t>
            </a:r>
            <a:endParaRPr lang="it-IT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00042"/>
            <a:ext cx="3857635" cy="5786454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14282" y="1285860"/>
            <a:ext cx="47863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“L’abdicazione </a:t>
            </a:r>
            <a:r>
              <a:rPr lang="it-IT" sz="3200" dirty="0"/>
              <a:t>è </a:t>
            </a:r>
            <a:r>
              <a:rPr lang="it-IT" sz="3200" dirty="0" err="1"/>
              <a:t>necessaria…</a:t>
            </a:r>
            <a:r>
              <a:rPr lang="it-IT" sz="3200" dirty="0"/>
              <a:t> Per la salvezza della Russia e il mantenimento dell’esercito al fronte, mi sono deciso a fare questo </a:t>
            </a:r>
            <a:r>
              <a:rPr lang="it-IT" sz="3200" dirty="0" err="1"/>
              <a:t>passo…</a:t>
            </a:r>
            <a:r>
              <a:rPr lang="it-IT" sz="3200" dirty="0"/>
              <a:t> Ho il cuore gonfio: attorno a me tutto è tradimento, viltà, </a:t>
            </a:r>
            <a:r>
              <a:rPr lang="it-IT" sz="3200" dirty="0" smtClean="0"/>
              <a:t>inganno”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562600" cy="3514726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6429388" y="1357298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TOBOLSK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428596" y="4643446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4000" dirty="0" smtClean="0"/>
              <a:t>Lo zar e famiglia vengono </a:t>
            </a:r>
            <a:r>
              <a:rPr lang="it-IT" sz="4000" dirty="0"/>
              <a:t>fucilati, senza processo, tra il 16 e il 17 luglio 1918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4286256"/>
            <a:ext cx="9144000" cy="2571744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14282" y="457200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NEL PALAZZO </a:t>
            </a:r>
            <a:r>
              <a:rPr lang="it-IT" sz="6000" b="1" dirty="0" err="1" smtClean="0"/>
              <a:t>D’INVERNO…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1500174"/>
            <a:ext cx="8429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GOVERNO PROVVISORIO</a:t>
            </a:r>
          </a:p>
          <a:p>
            <a:pPr algn="ctr"/>
            <a:r>
              <a:rPr lang="it-IT" sz="6000" b="1" dirty="0" smtClean="0"/>
              <a:t>                     +</a:t>
            </a:r>
            <a:endParaRPr lang="it-IT" sz="6000" b="1" dirty="0" smtClean="0"/>
          </a:p>
          <a:p>
            <a:pPr algn="ctr"/>
            <a:r>
              <a:rPr lang="it-IT" sz="6000" b="1" dirty="0" smtClean="0">
                <a:solidFill>
                  <a:srgbClr val="FF0000"/>
                </a:solidFill>
              </a:rPr>
              <a:t>                      SOVIET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14810" y="4357694"/>
            <a:ext cx="4572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sz="3200" dirty="0"/>
              <a:t>comitato composto di rappresentati di operai, contadini e soldati</a:t>
            </a:r>
          </a:p>
        </p:txBody>
      </p:sp>
      <p:pic>
        <p:nvPicPr>
          <p:cNvPr id="143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3643306" cy="2426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14282" y="1500174"/>
          <a:ext cx="8715436" cy="3937638"/>
        </p:xfrm>
        <a:graphic>
          <a:graphicData uri="http://schemas.openxmlformats.org/drawingml/2006/table">
            <a:tbl>
              <a:tblPr/>
              <a:tblGrid>
                <a:gridCol w="4591848"/>
                <a:gridCol w="4123588"/>
              </a:tblGrid>
              <a:tr h="52387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it-IT" sz="2800" b="1" i="1" dirty="0">
                          <a:latin typeface="Arial"/>
                          <a:ea typeface="Times New Roman"/>
                        </a:rPr>
                        <a:t>Governo provvisorio</a:t>
                      </a:r>
                      <a:endParaRPr lang="it-IT" sz="2800" dirty="0">
                        <a:latin typeface="Times New Roman"/>
                        <a:ea typeface="Times New Roman"/>
                      </a:endParaRPr>
                    </a:p>
                  </a:txBody>
                  <a:tcPr marL="68551" marR="6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it-IT" sz="2800" b="1" i="1">
                          <a:latin typeface="Arial"/>
                          <a:ea typeface="Times New Roman"/>
                        </a:rPr>
                        <a:t>Soviet</a:t>
                      </a:r>
                      <a:endParaRPr lang="it-IT" sz="2800">
                        <a:latin typeface="Times New Roman"/>
                        <a:ea typeface="Times New Roman"/>
                      </a:endParaRPr>
                    </a:p>
                  </a:txBody>
                  <a:tcPr marL="68551" marR="6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1939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2800" dirty="0">
                          <a:latin typeface="Arial"/>
                          <a:ea typeface="Times New Roman"/>
                        </a:rPr>
                        <a:t>Moderato (è un governo di borghesi): teme la rivoluzione popolare.</a:t>
                      </a:r>
                      <a:endParaRPr lang="it-IT" sz="2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2800" dirty="0">
                          <a:latin typeface="Arial"/>
                          <a:ea typeface="Times New Roman"/>
                        </a:rPr>
                        <a:t>Vuole la modernizzazione del paese, ma nel rispetto della proprietà.</a:t>
                      </a:r>
                      <a:endParaRPr lang="it-IT" sz="2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2800" dirty="0">
                          <a:latin typeface="Arial"/>
                          <a:ea typeface="Times New Roman"/>
                        </a:rPr>
                        <a:t>Vuole la prosecuzione della guerra.</a:t>
                      </a:r>
                      <a:endParaRPr lang="it-IT" sz="2800" dirty="0">
                        <a:latin typeface="Times New Roman"/>
                        <a:ea typeface="Times New Roman"/>
                      </a:endParaRPr>
                    </a:p>
                  </a:txBody>
                  <a:tcPr marL="68551" marR="6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2800" dirty="0">
                          <a:latin typeface="Arial"/>
                          <a:ea typeface="Times New Roman"/>
                        </a:rPr>
                        <a:t>Rivoluzionari radicali.</a:t>
                      </a:r>
                      <a:endParaRPr lang="it-IT" sz="2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2800" dirty="0">
                          <a:latin typeface="Arial"/>
                          <a:ea typeface="Times New Roman"/>
                        </a:rPr>
                        <a:t>Mettono in discussione i rapporti sociali e la proprietà privata.</a:t>
                      </a:r>
                      <a:endParaRPr lang="it-IT" sz="2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2800" dirty="0">
                          <a:latin typeface="Arial"/>
                          <a:ea typeface="Times New Roman"/>
                        </a:rPr>
                        <a:t>Contrari alla guerra.</a:t>
                      </a:r>
                      <a:endParaRPr lang="it-IT" sz="2800" dirty="0">
                        <a:latin typeface="Times New Roman"/>
                        <a:ea typeface="Times New Roman"/>
                      </a:endParaRPr>
                    </a:p>
                  </a:txBody>
                  <a:tcPr marL="68551" marR="68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428604"/>
            <a:ext cx="8286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/>
              <a:t>Il nuovo governo decise di </a:t>
            </a:r>
            <a:r>
              <a:rPr lang="it-IT" sz="4400" b="1" dirty="0">
                <a:solidFill>
                  <a:srgbClr val="FF0000"/>
                </a:solidFill>
              </a:rPr>
              <a:t>continuare la </a:t>
            </a:r>
            <a:r>
              <a:rPr lang="it-IT" sz="4400" b="1" dirty="0" smtClean="0">
                <a:solidFill>
                  <a:srgbClr val="FF0000"/>
                </a:solidFill>
              </a:rPr>
              <a:t>guerra</a:t>
            </a:r>
            <a:endParaRPr lang="it-IT" sz="4400" dirty="0">
              <a:solidFill>
                <a:srgbClr val="FF0000"/>
              </a:solidFill>
            </a:endParaRPr>
          </a:p>
          <a:p>
            <a:endParaRPr lang="it-IT" sz="4400" dirty="0" smtClean="0"/>
          </a:p>
          <a:p>
            <a:pPr algn="r"/>
            <a:r>
              <a:rPr lang="it-IT" sz="4400" dirty="0"/>
              <a:t>L</a:t>
            </a:r>
            <a:r>
              <a:rPr lang="it-IT" sz="4400" dirty="0" smtClean="0"/>
              <a:t>o </a:t>
            </a:r>
            <a:r>
              <a:rPr lang="it-IT" sz="4400" dirty="0"/>
              <a:t>sforzo bellico </a:t>
            </a:r>
            <a:r>
              <a:rPr lang="it-IT" sz="4400" dirty="0" smtClean="0"/>
              <a:t>divenne però </a:t>
            </a:r>
            <a:r>
              <a:rPr lang="it-IT" sz="4400" b="1" dirty="0"/>
              <a:t>meno </a:t>
            </a:r>
            <a:r>
              <a:rPr lang="it-IT" sz="4400" b="1" dirty="0" smtClean="0"/>
              <a:t>intenso</a:t>
            </a:r>
            <a:r>
              <a:rPr lang="it-IT" sz="4400" dirty="0" smtClean="0"/>
              <a:t> </a:t>
            </a:r>
          </a:p>
          <a:p>
            <a:endParaRPr lang="it-IT" sz="4400" dirty="0" smtClean="0"/>
          </a:p>
          <a:p>
            <a:r>
              <a:rPr lang="it-IT" sz="4400" dirty="0"/>
              <a:t>L</a:t>
            </a:r>
            <a:r>
              <a:rPr lang="it-IT" sz="4400" dirty="0" smtClean="0"/>
              <a:t>a </a:t>
            </a:r>
            <a:r>
              <a:rPr lang="it-IT" sz="4400" b="1" dirty="0"/>
              <a:t>Germania e </a:t>
            </a:r>
            <a:r>
              <a:rPr lang="it-IT" sz="4400" b="1" dirty="0" smtClean="0"/>
              <a:t>l’Austria </a:t>
            </a:r>
            <a:r>
              <a:rPr lang="it-IT" sz="4400" b="1" dirty="0" smtClean="0">
                <a:solidFill>
                  <a:srgbClr val="FF0000"/>
                </a:solidFill>
              </a:rPr>
              <a:t>spostano </a:t>
            </a:r>
            <a:r>
              <a:rPr lang="it-IT" sz="4400" b="1" dirty="0">
                <a:solidFill>
                  <a:srgbClr val="FF0000"/>
                </a:solidFill>
              </a:rPr>
              <a:t>truppe</a:t>
            </a:r>
            <a:r>
              <a:rPr lang="it-IT" sz="4400" dirty="0"/>
              <a:t> sul fronte occidentale</a:t>
            </a:r>
          </a:p>
        </p:txBody>
      </p:sp>
      <p:pic>
        <p:nvPicPr>
          <p:cNvPr id="122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0472" r="44767"/>
          <a:stretch>
            <a:fillRect/>
          </a:stretch>
        </p:blipFill>
        <p:spPr bwMode="auto">
          <a:xfrm>
            <a:off x="6786578" y="285728"/>
            <a:ext cx="2162237" cy="164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620000" cy="589597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 rot="20732103">
            <a:off x="304586" y="941719"/>
            <a:ext cx="535785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CAPORETTO</a:t>
            </a:r>
            <a:endParaRPr lang="it-IT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 rot="1118941">
            <a:off x="4189958" y="892899"/>
            <a:ext cx="4411125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LENIN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2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42844" y="285728"/>
            <a:ext cx="87154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175 milioni di abitanti</a:t>
            </a:r>
          </a:p>
          <a:p>
            <a:endParaRPr lang="it-IT" sz="4000" dirty="0"/>
          </a:p>
          <a:p>
            <a:endParaRPr lang="it-IT" sz="4000" dirty="0" smtClean="0"/>
          </a:p>
          <a:p>
            <a:endParaRPr lang="it-IT" sz="4000" dirty="0"/>
          </a:p>
          <a:p>
            <a:endParaRPr lang="it-IT" sz="4000" dirty="0" smtClean="0"/>
          </a:p>
          <a:p>
            <a:endParaRPr lang="it-IT" sz="4000" dirty="0"/>
          </a:p>
          <a:p>
            <a:endParaRPr lang="it-IT" sz="4000" dirty="0" smtClean="0"/>
          </a:p>
          <a:p>
            <a:endParaRPr lang="it-IT" sz="4000" dirty="0"/>
          </a:p>
          <a:p>
            <a:endParaRPr lang="it-IT" sz="4000" dirty="0" smtClean="0"/>
          </a:p>
          <a:p>
            <a:pPr algn="r"/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di CONTADINI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928670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IL </a:t>
            </a:r>
            <a:r>
              <a:rPr lang="it-IT" sz="4400" b="1" dirty="0" smtClean="0">
                <a:solidFill>
                  <a:srgbClr val="FF0000"/>
                </a:solidFill>
              </a:rPr>
              <a:t>PARTITO BOLSCEVICO</a:t>
            </a:r>
          </a:p>
          <a:p>
            <a:pPr algn="ctr"/>
            <a:endParaRPr lang="it-IT" sz="4400" b="1" dirty="0"/>
          </a:p>
          <a:p>
            <a:pPr algn="ctr"/>
            <a:r>
              <a:rPr lang="it-IT" sz="4400" b="1" dirty="0" smtClean="0"/>
              <a:t>GUIDATO DA </a:t>
            </a:r>
            <a:r>
              <a:rPr lang="it-IT" sz="4400" b="1" dirty="0" smtClean="0">
                <a:solidFill>
                  <a:srgbClr val="FF0000"/>
                </a:solidFill>
              </a:rPr>
              <a:t>LENIN</a:t>
            </a:r>
          </a:p>
          <a:p>
            <a:pPr algn="ctr"/>
            <a:r>
              <a:rPr lang="it-IT" sz="4400" b="1" dirty="0" smtClean="0"/>
              <a:t>TORNATO DALL’</a:t>
            </a:r>
            <a:r>
              <a:rPr lang="it-IT" sz="4400" b="1" dirty="0" smtClean="0">
                <a:solidFill>
                  <a:srgbClr val="0070C0"/>
                </a:solidFill>
              </a:rPr>
              <a:t>ESILIO</a:t>
            </a:r>
          </a:p>
          <a:p>
            <a:pPr algn="ctr"/>
            <a:endParaRPr lang="it-IT" sz="4400" b="1" dirty="0"/>
          </a:p>
          <a:p>
            <a:pPr algn="ctr"/>
            <a:r>
              <a:rPr lang="it-IT" sz="4400" b="1" dirty="0" smtClean="0"/>
              <a:t>ASSUME LA </a:t>
            </a:r>
            <a:r>
              <a:rPr lang="it-IT" sz="4400" b="1" dirty="0" smtClean="0">
                <a:solidFill>
                  <a:srgbClr val="FF0000"/>
                </a:solidFill>
              </a:rPr>
              <a:t>GUIDA</a:t>
            </a:r>
            <a:r>
              <a:rPr lang="it-IT" sz="4400" b="1" dirty="0" smtClean="0"/>
              <a:t> DELLA RIVOLUZIONE</a:t>
            </a:r>
            <a:endParaRPr lang="it-IT" sz="4400" dirty="0"/>
          </a:p>
        </p:txBody>
      </p:sp>
      <p:pic>
        <p:nvPicPr>
          <p:cNvPr id="92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785926"/>
            <a:ext cx="1342960" cy="895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00034" y="571480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2060"/>
                </a:solidFill>
              </a:rPr>
              <a:t>PARTITO </a:t>
            </a:r>
            <a:r>
              <a:rPr lang="it-IT" sz="4400" b="1" dirty="0" smtClean="0">
                <a:solidFill>
                  <a:srgbClr val="002060"/>
                </a:solidFill>
              </a:rPr>
              <a:t>OPERAIO SOCIALDEMOCRATICO</a:t>
            </a:r>
            <a:endParaRPr lang="it-IT" sz="4400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4282" y="2643182"/>
            <a:ext cx="4357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BOLSCEVICHI</a:t>
            </a:r>
          </a:p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(i più)</a:t>
            </a:r>
            <a:endParaRPr lang="it-IT" sz="4400" dirty="0"/>
          </a:p>
        </p:txBody>
      </p:sp>
      <p:sp>
        <p:nvSpPr>
          <p:cNvPr id="5" name="Rettangolo 4"/>
          <p:cNvSpPr/>
          <p:nvPr/>
        </p:nvSpPr>
        <p:spPr>
          <a:xfrm>
            <a:off x="4500530" y="2643182"/>
            <a:ext cx="46434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accent3">
                    <a:lumMod val="50000"/>
                  </a:schemeClr>
                </a:solidFill>
              </a:rPr>
              <a:t>MENSCEVICHI</a:t>
            </a:r>
            <a:endParaRPr lang="it-IT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it-IT" sz="4400" b="1" dirty="0" smtClean="0">
                <a:solidFill>
                  <a:schemeClr val="accent3">
                    <a:lumMod val="50000"/>
                  </a:schemeClr>
                </a:solidFill>
              </a:rPr>
              <a:t>(i meno)</a:t>
            </a:r>
            <a:endParaRPr lang="it-IT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4282" y="4357694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RIVOLUZIONARI</a:t>
            </a:r>
            <a:endParaRPr lang="it-IT" sz="3600" dirty="0"/>
          </a:p>
        </p:txBody>
      </p:sp>
      <p:sp>
        <p:nvSpPr>
          <p:cNvPr id="7" name="Rettangolo 6"/>
          <p:cNvSpPr/>
          <p:nvPr/>
        </p:nvSpPr>
        <p:spPr>
          <a:xfrm>
            <a:off x="4786314" y="4429132"/>
            <a:ext cx="4071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3">
                    <a:lumMod val="50000"/>
                  </a:schemeClr>
                </a:solidFill>
              </a:rPr>
              <a:t>RIFORMISTI</a:t>
            </a:r>
            <a:endParaRPr lang="it-IT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4282" y="5357826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i="1" dirty="0" smtClean="0">
                <a:solidFill>
                  <a:srgbClr val="FF0000"/>
                </a:solidFill>
              </a:rPr>
              <a:t>d</a:t>
            </a:r>
            <a:r>
              <a:rPr lang="it-IT" sz="3600" i="1" dirty="0" smtClean="0">
                <a:solidFill>
                  <a:srgbClr val="FF0000"/>
                </a:solidFill>
              </a:rPr>
              <a:t>al 1912 sono un partito autonomo</a:t>
            </a:r>
            <a:endParaRPr lang="it-IT" sz="3600" i="1" dirty="0"/>
          </a:p>
        </p:txBody>
      </p:sp>
      <p:cxnSp>
        <p:nvCxnSpPr>
          <p:cNvPr id="10" name="Connettore 1 9"/>
          <p:cNvCxnSpPr>
            <a:stCxn id="3" idx="2"/>
            <a:endCxn id="4" idx="0"/>
          </p:cNvCxnSpPr>
          <p:nvPr/>
        </p:nvCxnSpPr>
        <p:spPr>
          <a:xfrm rot="5400000">
            <a:off x="3205714" y="1205458"/>
            <a:ext cx="625152" cy="225029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1 10"/>
          <p:cNvCxnSpPr>
            <a:stCxn id="5" idx="0"/>
            <a:endCxn id="3" idx="2"/>
          </p:cNvCxnSpPr>
          <p:nvPr/>
        </p:nvCxnSpPr>
        <p:spPr>
          <a:xfrm rot="16200000" flipV="1">
            <a:off x="5420276" y="1241192"/>
            <a:ext cx="625152" cy="21788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stCxn id="5" idx="2"/>
            <a:endCxn id="7" idx="0"/>
          </p:cNvCxnSpPr>
          <p:nvPr/>
        </p:nvCxnSpPr>
        <p:spPr>
          <a:xfrm rot="16200000" flipH="1">
            <a:off x="6652589" y="4259408"/>
            <a:ext cx="339400" cy="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stCxn id="6" idx="0"/>
            <a:endCxn id="4" idx="2"/>
          </p:cNvCxnSpPr>
          <p:nvPr/>
        </p:nvCxnSpPr>
        <p:spPr>
          <a:xfrm rot="5400000" flipH="1" flipV="1">
            <a:off x="2259160" y="4223713"/>
            <a:ext cx="26796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29190" y="357166"/>
            <a:ext cx="39290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“</a:t>
            </a:r>
            <a:r>
              <a:rPr lang="it-IT" sz="2200" i="1" dirty="0"/>
              <a:t>Il proletariato non è abbastanza cosciente né </a:t>
            </a:r>
            <a:r>
              <a:rPr lang="it-IT" sz="2200" i="1" dirty="0" err="1"/>
              <a:t>organizzato…</a:t>
            </a:r>
            <a:r>
              <a:rPr lang="it-IT" sz="2200" i="1" dirty="0"/>
              <a:t> La Repubblica che è uscita dalla rivoluzione di febbraio non è la nostra Repubblica, e la guerra che si combatte non è la nostra </a:t>
            </a:r>
            <a:r>
              <a:rPr lang="it-IT" sz="2200" i="1" dirty="0" err="1"/>
              <a:t>guerra…</a:t>
            </a:r>
            <a:r>
              <a:rPr lang="it-IT" sz="2200" i="1" dirty="0"/>
              <a:t> Il compito dei bolscevichi è di rovesciare il governo provvisorio, un governo imperialista […] e di caldeggiare una repubblica di </a:t>
            </a:r>
            <a:r>
              <a:rPr lang="it-IT" sz="2200" i="1" dirty="0" err="1"/>
              <a:t>soviet…</a:t>
            </a:r>
            <a:r>
              <a:rPr lang="it-IT" sz="2200" i="1" dirty="0"/>
              <a:t> Bisogna confiscare i beni di tutti i proprietari, nazionalizzare tutte le terre e trasformare ogni latifondo in un podere </a:t>
            </a:r>
            <a:r>
              <a:rPr lang="it-IT" sz="2200" i="1" dirty="0" err="1"/>
              <a:t>modello…</a:t>
            </a:r>
            <a:r>
              <a:rPr lang="it-IT" sz="2200" i="1" dirty="0"/>
              <a:t> Bisogna abolire l’esercito, la polizia, la </a:t>
            </a:r>
            <a:r>
              <a:rPr lang="it-IT" sz="2200" i="1" dirty="0" err="1"/>
              <a:t>burocrazia…</a:t>
            </a:r>
            <a:r>
              <a:rPr lang="it-IT" sz="2200" i="1" dirty="0"/>
              <a:t> armare gli operai e i </a:t>
            </a:r>
            <a:r>
              <a:rPr lang="it-IT" sz="2200" i="1" dirty="0" err="1"/>
              <a:t>contadini…</a:t>
            </a:r>
            <a:r>
              <a:rPr lang="it-IT" sz="2200" dirty="0"/>
              <a:t>”.</a:t>
            </a:r>
          </a:p>
        </p:txBody>
      </p:sp>
      <p:pic>
        <p:nvPicPr>
          <p:cNvPr id="71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9548"/>
          <a:stretch>
            <a:fillRect/>
          </a:stretch>
        </p:blipFill>
        <p:spPr bwMode="auto">
          <a:xfrm>
            <a:off x="0" y="0"/>
            <a:ext cx="48672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00034" y="1857364"/>
            <a:ext cx="8143900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Tutto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potere ai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SOVIET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Distribuzione delle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TERRE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 contadini (per legarli alla rivoluzione)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Uscita dalla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GUERRA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Diritto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all’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AUTODETERMINAZIONE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delle nazionalità presenti nell’Impero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russo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00034" y="571480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2060"/>
                </a:solidFill>
              </a:rPr>
              <a:t>TESI </a:t>
            </a:r>
            <a:r>
              <a:rPr lang="it-IT" sz="4400" b="1" dirty="0" err="1" smtClean="0">
                <a:solidFill>
                  <a:srgbClr val="002060"/>
                </a:solidFill>
              </a:rPr>
              <a:t>DI</a:t>
            </a:r>
            <a:r>
              <a:rPr lang="it-IT" sz="4400" b="1" dirty="0" smtClean="0">
                <a:solidFill>
                  <a:srgbClr val="002060"/>
                </a:solidFill>
              </a:rPr>
              <a:t> APRILE</a:t>
            </a:r>
            <a:endParaRPr lang="it-IT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571480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RIVOLUZIONE </a:t>
            </a:r>
            <a:r>
              <a:rPr lang="it-IT" sz="4400" b="1" dirty="0" err="1" smtClean="0">
                <a:solidFill>
                  <a:srgbClr val="FF0000"/>
                </a:solidFill>
              </a:rPr>
              <a:t>DI</a:t>
            </a:r>
            <a:r>
              <a:rPr lang="it-IT" sz="4400" b="1" dirty="0" smtClean="0">
                <a:solidFill>
                  <a:srgbClr val="FF0000"/>
                </a:solidFill>
              </a:rPr>
              <a:t> OTTOBRE</a:t>
            </a:r>
            <a:endParaRPr lang="it-IT" sz="4400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00034" y="1857364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E’ la rivoluzione di un PARTITO, i bolscevichi</a:t>
            </a:r>
            <a:endParaRPr lang="it-IT" sz="4400" dirty="0"/>
          </a:p>
        </p:txBody>
      </p:sp>
      <p:sp>
        <p:nvSpPr>
          <p:cNvPr id="4" name="Rettangolo 3"/>
          <p:cNvSpPr/>
          <p:nvPr/>
        </p:nvSpPr>
        <p:spPr>
          <a:xfrm>
            <a:off x="571472" y="4071942"/>
            <a:ext cx="8286808" cy="21236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2060"/>
                </a:solidFill>
              </a:rPr>
              <a:t>Dopo la prima rivoluzione, la “rivoluzione di febbraio” </a:t>
            </a:r>
          </a:p>
          <a:p>
            <a:pPr algn="ctr"/>
            <a:r>
              <a:rPr lang="it-IT" sz="4400" b="1" dirty="0" smtClean="0">
                <a:solidFill>
                  <a:srgbClr val="002060"/>
                </a:solidFill>
              </a:rPr>
              <a:t>(popolare)</a:t>
            </a:r>
            <a:endParaRPr lang="it-IT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7247"/>
          <a:stretch>
            <a:fillRect/>
          </a:stretch>
        </p:blipFill>
        <p:spPr bwMode="auto">
          <a:xfrm>
            <a:off x="0" y="0"/>
            <a:ext cx="9144000" cy="683516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500042"/>
            <a:ext cx="9144000" cy="1643074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00034" y="571480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25 ottobre</a:t>
            </a:r>
          </a:p>
          <a:p>
            <a:pPr algn="ctr"/>
            <a:r>
              <a:rPr lang="it-IT" sz="4400" b="1" dirty="0" smtClean="0"/>
              <a:t>ATTACCO AL PALAZZO </a:t>
            </a:r>
            <a:r>
              <a:rPr lang="it-IT" sz="4400" b="1" dirty="0" err="1" smtClean="0"/>
              <a:t>D’INVERNO</a:t>
            </a:r>
            <a:endParaRPr lang="it-IT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7247"/>
          <a:stretch>
            <a:fillRect/>
          </a:stretch>
        </p:blipFill>
        <p:spPr bwMode="auto">
          <a:xfrm>
            <a:off x="0" y="0"/>
            <a:ext cx="9144000" cy="683516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500042"/>
            <a:ext cx="9144000" cy="1643074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4500570"/>
            <a:ext cx="9144000" cy="1643074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00034" y="571480"/>
            <a:ext cx="8286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I SOVIET DANNO IL POTERE AI BOLSCEVICHI </a:t>
            </a:r>
            <a:r>
              <a:rPr lang="it-IT" sz="4400" dirty="0" err="1" smtClean="0"/>
              <a:t>DI</a:t>
            </a:r>
            <a:r>
              <a:rPr lang="it-IT" sz="4400" dirty="0" smtClean="0"/>
              <a:t> </a:t>
            </a:r>
            <a:r>
              <a:rPr lang="it-IT" sz="4400" b="1" dirty="0" smtClean="0"/>
              <a:t>LENIN</a:t>
            </a:r>
          </a:p>
          <a:p>
            <a:endParaRPr lang="it-IT" sz="4400" dirty="0" smtClean="0"/>
          </a:p>
          <a:p>
            <a:endParaRPr lang="it-IT" sz="4400" dirty="0" smtClean="0"/>
          </a:p>
          <a:p>
            <a:endParaRPr lang="it-IT" sz="4400" dirty="0" smtClean="0"/>
          </a:p>
          <a:p>
            <a:endParaRPr lang="it-IT" sz="4400" dirty="0" smtClean="0"/>
          </a:p>
          <a:p>
            <a:pPr algn="ctr"/>
            <a:r>
              <a:rPr lang="it-IT" sz="4400" dirty="0" smtClean="0"/>
              <a:t> </a:t>
            </a:r>
            <a:r>
              <a:rPr lang="it-IT" sz="4400" b="1" dirty="0" smtClean="0"/>
              <a:t>NUOVO GOVERNO</a:t>
            </a:r>
            <a:r>
              <a:rPr lang="it-IT" sz="4400" dirty="0" smtClean="0"/>
              <a:t> </a:t>
            </a:r>
          </a:p>
          <a:p>
            <a:pPr algn="ctr"/>
            <a:r>
              <a:rPr lang="it-IT" sz="3200" dirty="0" smtClean="0"/>
              <a:t>(ne fanno </a:t>
            </a:r>
            <a:r>
              <a:rPr lang="it-IT" sz="3200" dirty="0" smtClean="0"/>
              <a:t>parte anche </a:t>
            </a:r>
            <a:r>
              <a:rPr lang="it-IT" sz="3200" dirty="0" err="1" smtClean="0"/>
              <a:t>Trockij</a:t>
            </a:r>
            <a:r>
              <a:rPr lang="it-IT" sz="3200" dirty="0" smtClean="0"/>
              <a:t> e Stalin)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9548"/>
          <a:stretch>
            <a:fillRect/>
          </a:stretch>
        </p:blipFill>
        <p:spPr bwMode="auto">
          <a:xfrm>
            <a:off x="2500298" y="0"/>
            <a:ext cx="3853269" cy="5429264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42844" y="3357562"/>
            <a:ext cx="8786874" cy="32316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PRIMI PROVVEDIMENTI</a:t>
            </a:r>
          </a:p>
          <a:p>
            <a:pPr algn="just"/>
            <a:r>
              <a:rPr lang="it-IT" sz="2800" i="1" dirty="0" smtClean="0"/>
              <a:t>nazionalizzazione </a:t>
            </a:r>
            <a:r>
              <a:rPr lang="it-IT" sz="2800" i="1" dirty="0"/>
              <a:t>di banche e imprese industriali; abolizione della Borsa; abolizione del diritto di ereditarietà; parità di diritti tra uomo e donna; concessione del divorzio su semplice richiesta di una delle parti; soppressione dell’’insegnamento religioso nelle scuole; adozione del calendario gregoriano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00034" y="571480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ELEZIONI (25 novembre)</a:t>
            </a:r>
            <a:endParaRPr lang="it-IT" sz="3200" dirty="0"/>
          </a:p>
        </p:txBody>
      </p:sp>
      <p:pic>
        <p:nvPicPr>
          <p:cNvPr id="4" name="Immagine 3" descr="risultati elezioni russe 19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7" y="1588610"/>
            <a:ext cx="7902625" cy="3680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00034" y="142852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ELEZIONI (25 novembre)</a:t>
            </a:r>
            <a:endParaRPr lang="it-IT" sz="3200" dirty="0"/>
          </a:p>
        </p:txBody>
      </p:sp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9548"/>
          <a:stretch>
            <a:fillRect/>
          </a:stretch>
        </p:blipFill>
        <p:spPr bwMode="auto">
          <a:xfrm>
            <a:off x="0" y="1214422"/>
            <a:ext cx="3853269" cy="5429264"/>
          </a:xfrm>
          <a:prstGeom prst="rect">
            <a:avLst/>
          </a:prstGeom>
          <a:noFill/>
        </p:spPr>
      </p:pic>
      <p:sp>
        <p:nvSpPr>
          <p:cNvPr id="6" name="Fumetto 2 5"/>
          <p:cNvSpPr/>
          <p:nvPr/>
        </p:nvSpPr>
        <p:spPr>
          <a:xfrm>
            <a:off x="4000496" y="2000240"/>
            <a:ext cx="4786314" cy="2786082"/>
          </a:xfrm>
          <a:prstGeom prst="wedgeRoundRectCallout">
            <a:avLst>
              <a:gd name="adj1" fmla="val -60229"/>
              <a:gd name="adj2" fmla="val 347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3600" dirty="0" smtClean="0"/>
              <a:t> il proletariato non ha votato </a:t>
            </a:r>
            <a:r>
              <a:rPr lang="it-IT" sz="3600" dirty="0" err="1" smtClean="0"/>
              <a:t>liberamente…</a:t>
            </a:r>
            <a:r>
              <a:rPr lang="it-IT" sz="3600" dirty="0" smtClean="0"/>
              <a:t> è condizionato dalle ideologie </a:t>
            </a:r>
            <a:r>
              <a:rPr lang="it-IT" sz="3600" dirty="0" err="1" smtClean="0"/>
              <a:t>precedenti…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844" y="428604"/>
            <a:ext cx="87154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Industrializzazione </a:t>
            </a:r>
            <a:r>
              <a:rPr lang="it-IT" sz="4000" b="1" dirty="0" smtClean="0">
                <a:solidFill>
                  <a:srgbClr val="FF0000"/>
                </a:solidFill>
              </a:rPr>
              <a:t>TARDIVA</a:t>
            </a:r>
            <a:r>
              <a:rPr lang="it-IT" sz="4000" b="1" dirty="0" smtClean="0"/>
              <a:t> </a:t>
            </a:r>
            <a:r>
              <a:rPr lang="it-IT" sz="4000" i="1" dirty="0" smtClean="0"/>
              <a:t>(Novecento)</a:t>
            </a:r>
          </a:p>
          <a:p>
            <a:endParaRPr lang="it-IT" sz="4000" b="1" dirty="0" smtClean="0">
              <a:solidFill>
                <a:srgbClr val="FF0000"/>
              </a:solidFill>
            </a:endParaRPr>
          </a:p>
          <a:p>
            <a:endParaRPr lang="it-IT" sz="4000" b="1" dirty="0" smtClean="0">
              <a:solidFill>
                <a:srgbClr val="FF0000"/>
              </a:solidFill>
            </a:endParaRPr>
          </a:p>
          <a:p>
            <a:r>
              <a:rPr lang="it-IT" sz="4000" b="1" dirty="0" smtClean="0">
                <a:solidFill>
                  <a:srgbClr val="FF0000"/>
                </a:solidFill>
              </a:rPr>
              <a:t>                 STATALE</a:t>
            </a:r>
          </a:p>
          <a:p>
            <a:endParaRPr lang="it-IT" sz="4000" b="1" dirty="0" smtClean="0">
              <a:solidFill>
                <a:srgbClr val="FF0000"/>
              </a:solidFill>
            </a:endParaRPr>
          </a:p>
          <a:p>
            <a:endParaRPr lang="it-IT" sz="4000" b="1" dirty="0" smtClean="0">
              <a:solidFill>
                <a:srgbClr val="FF0000"/>
              </a:solidFill>
            </a:endParaRPr>
          </a:p>
          <a:p>
            <a:r>
              <a:rPr lang="it-IT" sz="4000" b="1" dirty="0" smtClean="0">
                <a:solidFill>
                  <a:srgbClr val="FF0000"/>
                </a:solidFill>
              </a:rPr>
              <a:t>CONCENTRATA</a:t>
            </a:r>
            <a:r>
              <a:rPr lang="it-IT" sz="4000" b="1" dirty="0" smtClean="0"/>
              <a:t> </a:t>
            </a:r>
          </a:p>
          <a:p>
            <a:r>
              <a:rPr lang="it-IT" sz="4000" b="1" dirty="0" smtClean="0"/>
              <a:t>nelle grandi città</a:t>
            </a:r>
            <a:endParaRPr lang="it-IT" sz="5400" dirty="0"/>
          </a:p>
        </p:txBody>
      </p:sp>
      <p:pic>
        <p:nvPicPr>
          <p:cNvPr id="184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36" y="1071546"/>
            <a:ext cx="557216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100010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I BOSCEVICHI SCIOLGONO L’ASSEMBLEA COSTITUENTE E GOVERNANO DA SOLI (RICONOSCONO SOLO I SOVIET)</a:t>
            </a:r>
            <a:endParaRPr lang="it-IT" sz="4000" dirty="0"/>
          </a:p>
        </p:txBody>
      </p:sp>
      <p:sp>
        <p:nvSpPr>
          <p:cNvPr id="3" name="Rettangolo 2"/>
          <p:cNvSpPr/>
          <p:nvPr/>
        </p:nvSpPr>
        <p:spPr>
          <a:xfrm>
            <a:off x="500034" y="214290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COLPO </a:t>
            </a:r>
            <a:r>
              <a:rPr lang="it-IT" sz="4400" b="1" dirty="0" err="1" smtClean="0"/>
              <a:t>DI</a:t>
            </a:r>
            <a:r>
              <a:rPr lang="it-IT" sz="4400" b="1" dirty="0" smtClean="0"/>
              <a:t> STATO</a:t>
            </a:r>
            <a:endParaRPr lang="it-IT" sz="3200" b="1" dirty="0"/>
          </a:p>
        </p:txBody>
      </p:sp>
      <p:pic>
        <p:nvPicPr>
          <p:cNvPr id="532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00034" y="214290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USCITA DALLA GUERRA</a:t>
            </a:r>
            <a:endParaRPr lang="it-IT" sz="3200" b="1" dirty="0"/>
          </a:p>
        </p:txBody>
      </p:sp>
      <p:sp>
        <p:nvSpPr>
          <p:cNvPr id="4" name="Rettangolo 3"/>
          <p:cNvSpPr/>
          <p:nvPr/>
        </p:nvSpPr>
        <p:spPr>
          <a:xfrm>
            <a:off x="214282" y="1214422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ACCORDO </a:t>
            </a:r>
            <a:r>
              <a:rPr lang="it-IT" sz="4400" b="1" dirty="0" err="1" smtClean="0"/>
              <a:t>DI</a:t>
            </a:r>
            <a:r>
              <a:rPr lang="it-IT" sz="4400" b="1" dirty="0" smtClean="0"/>
              <a:t> </a:t>
            </a:r>
            <a:r>
              <a:rPr lang="it-IT" sz="4400" b="1" dirty="0" smtClean="0">
                <a:solidFill>
                  <a:srgbClr val="FF0000"/>
                </a:solidFill>
              </a:rPr>
              <a:t>BREST-LITOVSK</a:t>
            </a:r>
            <a:r>
              <a:rPr lang="it-IT" sz="4400" b="1" dirty="0" smtClean="0"/>
              <a:t> (3 marzo 1918)</a:t>
            </a:r>
            <a:endParaRPr lang="it-IT" sz="3200" b="1" dirty="0"/>
          </a:p>
        </p:txBody>
      </p:sp>
      <p:sp>
        <p:nvSpPr>
          <p:cNvPr id="5" name="Rettangolo 4"/>
          <p:cNvSpPr/>
          <p:nvPr/>
        </p:nvSpPr>
        <p:spPr>
          <a:xfrm>
            <a:off x="500034" y="3214686"/>
            <a:ext cx="828680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alla Germania: </a:t>
            </a:r>
            <a:r>
              <a:rPr lang="it-IT" sz="3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Polonia e i Paesi Baltici (Estonia, Lettonia, </a:t>
            </a:r>
            <a:r>
              <a:rPr lang="it-IT" sz="3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Lituania); l’Ucraina diventa indipendente </a:t>
            </a:r>
          </a:p>
          <a:p>
            <a:pPr algn="ctr"/>
            <a:r>
              <a:rPr lang="it-IT" sz="36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(“pace vergognosa”)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608"/>
            <a:ext cx="6143668" cy="6625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21159656">
            <a:off x="235665" y="1379167"/>
            <a:ext cx="48577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GUERRA CIVILE</a:t>
            </a:r>
            <a:endParaRPr lang="it-IT" sz="3600" b="1" dirty="0"/>
          </a:p>
        </p:txBody>
      </p:sp>
      <p:sp>
        <p:nvSpPr>
          <p:cNvPr id="4" name="Rettangolo 3"/>
          <p:cNvSpPr/>
          <p:nvPr/>
        </p:nvSpPr>
        <p:spPr>
          <a:xfrm rot="21148044">
            <a:off x="2015115" y="1856631"/>
            <a:ext cx="664373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i="1" dirty="0" smtClean="0">
                <a:latin typeface="Arial" pitchFamily="34" charset="0"/>
                <a:cs typeface="Arial" pitchFamily="34" charset="0"/>
              </a:rPr>
              <a:t>INTERVENTO DELLE </a:t>
            </a:r>
            <a:r>
              <a:rPr lang="it-IT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ALTRE NAZIONI</a:t>
            </a:r>
            <a:r>
              <a:rPr lang="it-IT" sz="3600" i="1" dirty="0" smtClean="0">
                <a:latin typeface="Arial" pitchFamily="34" charset="0"/>
                <a:cs typeface="Arial" pitchFamily="34" charset="0"/>
              </a:rPr>
              <a:t> CONTRO I COMUNISTI</a:t>
            </a:r>
            <a:endParaRPr lang="it-IT" sz="3600" b="1" dirty="0"/>
          </a:p>
        </p:txBody>
      </p:sp>
      <p:sp>
        <p:nvSpPr>
          <p:cNvPr id="5" name="Rettangolo 4"/>
          <p:cNvSpPr/>
          <p:nvPr/>
        </p:nvSpPr>
        <p:spPr>
          <a:xfrm rot="21160195">
            <a:off x="478020" y="4205107"/>
            <a:ext cx="664373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TERRORE ROSSO</a:t>
            </a:r>
          </a:p>
          <a:p>
            <a:pPr algn="ctr"/>
            <a:r>
              <a:rPr lang="it-IT" sz="3600" dirty="0" smtClean="0">
                <a:latin typeface="Arial" pitchFamily="34" charset="0"/>
                <a:cs typeface="Arial" pitchFamily="34" charset="0"/>
              </a:rPr>
              <a:t>(CEKA)</a:t>
            </a:r>
            <a:endParaRPr lang="it-IT" sz="3600" dirty="0"/>
          </a:p>
        </p:txBody>
      </p:sp>
      <p:sp>
        <p:nvSpPr>
          <p:cNvPr id="6" name="Rettangolo 5"/>
          <p:cNvSpPr/>
          <p:nvPr/>
        </p:nvSpPr>
        <p:spPr>
          <a:xfrm>
            <a:off x="4143372" y="5929330"/>
            <a:ext cx="473395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i="1" dirty="0" smtClean="0">
                <a:latin typeface="Arial" pitchFamily="34" charset="0"/>
                <a:cs typeface="Arial" pitchFamily="34" charset="0"/>
              </a:rPr>
              <a:t>E’ MARXISMO?</a:t>
            </a:r>
            <a:endParaRPr lang="it-IT" sz="3600" dirty="0"/>
          </a:p>
        </p:txBody>
      </p:sp>
      <p:sp>
        <p:nvSpPr>
          <p:cNvPr id="7" name="Rettangolo 6"/>
          <p:cNvSpPr/>
          <p:nvPr/>
        </p:nvSpPr>
        <p:spPr>
          <a:xfrm>
            <a:off x="500034" y="214290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1918-23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211" y="2357430"/>
            <a:ext cx="6435643" cy="376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142844" y="78579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SFRUTTAMENTO DEI LAVORATORI</a:t>
            </a:r>
            <a:endParaRPr lang="it-I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olo isoscele 2"/>
          <p:cNvSpPr/>
          <p:nvPr/>
        </p:nvSpPr>
        <p:spPr>
          <a:xfrm>
            <a:off x="5214942" y="214290"/>
            <a:ext cx="3714776" cy="635798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643570" y="2143116"/>
            <a:ext cx="307183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572132" y="1285860"/>
            <a:ext cx="307183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45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1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429256" y="14285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/>
              <a:t>ZAR</a:t>
            </a:r>
            <a:endParaRPr lang="it-IT" sz="5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86348" y="114298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ARISTOCRAZIA</a:t>
            </a:r>
            <a:endParaRPr lang="it-IT" sz="4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00596" y="2143116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f</a:t>
            </a:r>
            <a:r>
              <a:rPr lang="it-IT" sz="3200" b="1" dirty="0" smtClean="0"/>
              <a:t>unzionari (burocrazia)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43636" y="328612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BORGHESI</a:t>
            </a:r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57950" y="492919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POPOLO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42844" y="785794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800" b="1" dirty="0" smtClean="0"/>
              <a:t>          1894</a:t>
            </a:r>
          </a:p>
          <a:p>
            <a:pPr algn="just"/>
            <a:endParaRPr lang="it-IT" sz="4800" b="1" dirty="0" smtClean="0"/>
          </a:p>
          <a:p>
            <a:pPr algn="just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 II </a:t>
            </a:r>
          </a:p>
          <a:p>
            <a:pPr algn="just"/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ROMANOV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" y="1000108"/>
            <a:ext cx="9144064" cy="457203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5000628" y="214290"/>
            <a:ext cx="3997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ZARINA ALEXANDRA</a:t>
            </a:r>
            <a:endParaRPr lang="it-IT" sz="3600" dirty="0"/>
          </a:p>
        </p:txBody>
      </p:sp>
      <p:cxnSp>
        <p:nvCxnSpPr>
          <p:cNvPr id="5" name="Connettore 2 4"/>
          <p:cNvCxnSpPr>
            <a:stCxn id="3" idx="2"/>
          </p:cNvCxnSpPr>
          <p:nvPr/>
        </p:nvCxnSpPr>
        <p:spPr>
          <a:xfrm rot="5400000">
            <a:off x="5823057" y="609697"/>
            <a:ext cx="925305" cy="14271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2071670" y="5857892"/>
            <a:ext cx="6164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L’EREDE, ALEKSEJ (EMOFILIACO)</a:t>
            </a:r>
            <a:endParaRPr lang="it-IT" sz="3600" dirty="0"/>
          </a:p>
        </p:txBody>
      </p:sp>
      <p:cxnSp>
        <p:nvCxnSpPr>
          <p:cNvPr id="7" name="Connettore 2 6"/>
          <p:cNvCxnSpPr/>
          <p:nvPr/>
        </p:nvCxnSpPr>
        <p:spPr>
          <a:xfrm rot="16200000" flipV="1">
            <a:off x="6607983" y="5536421"/>
            <a:ext cx="500066" cy="1428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61101"/>
          </a:xfrm>
          <a:prstGeom prst="rect">
            <a:avLst/>
          </a:prstGeom>
          <a:noFill/>
        </p:spPr>
      </p:pic>
      <p:pic>
        <p:nvPicPr>
          <p:cNvPr id="2253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252" y="0"/>
            <a:ext cx="48477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646</Words>
  <Application>Microsoft Office PowerPoint</Application>
  <PresentationFormat>Presentazione su schermo (4:3)</PresentationFormat>
  <Paragraphs>142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RIVOLUZIONE RUSSA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RIVOLUZIONE RUSSA</dc:title>
  <dc:creator>simone.dell@libero.it</dc:creator>
  <cp:lastModifiedBy>simone.dell@libero.it</cp:lastModifiedBy>
  <cp:revision>22</cp:revision>
  <dcterms:created xsi:type="dcterms:W3CDTF">2020-10-20T12:43:05Z</dcterms:created>
  <dcterms:modified xsi:type="dcterms:W3CDTF">2020-10-21T10:27:37Z</dcterms:modified>
</cp:coreProperties>
</file>